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2"/>
  </p:handoutMasterIdLst>
  <p:sldIdLst>
    <p:sldId id="256" r:id="rId3"/>
    <p:sldId id="533" r:id="rId4"/>
    <p:sldId id="356" r:id="rId6"/>
    <p:sldId id="534" r:id="rId7"/>
    <p:sldId id="485" r:id="rId8"/>
    <p:sldId id="487" r:id="rId9"/>
    <p:sldId id="605" r:id="rId10"/>
    <p:sldId id="607" r:id="rId11"/>
    <p:sldId id="608" r:id="rId12"/>
    <p:sldId id="609" r:id="rId13"/>
    <p:sldId id="624" r:id="rId14"/>
    <p:sldId id="493" r:id="rId15"/>
    <p:sldId id="611" r:id="rId16"/>
    <p:sldId id="612" r:id="rId17"/>
    <p:sldId id="614" r:id="rId18"/>
    <p:sldId id="613" r:id="rId19"/>
    <p:sldId id="615" r:id="rId20"/>
    <p:sldId id="616" r:id="rId21"/>
    <p:sldId id="617" r:id="rId22"/>
    <p:sldId id="618" r:id="rId23"/>
    <p:sldId id="619" r:id="rId24"/>
    <p:sldId id="620" r:id="rId25"/>
    <p:sldId id="621" r:id="rId26"/>
    <p:sldId id="622" r:id="rId27"/>
    <p:sldId id="623" r:id="rId28"/>
    <p:sldId id="450" r:id="rId29"/>
    <p:sldId id="375" r:id="rId30"/>
    <p:sldId id="443" r:id="rId31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" initials="1" lastIdx="1" clrIdx="0"/>
  <p:cmAuthor id="2" name="作者" initials="作" lastIdx="0" clrIdx="1"/>
  <p:cmAuthor id="3" name="del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021415"/>
    <a:srgbClr val="E88FCC"/>
    <a:srgbClr val="F0D8A7"/>
    <a:srgbClr val="83A2AD"/>
    <a:srgbClr val="FB3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gs" Target="tags/tag1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1807;2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1807;2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1807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人数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delete val="1"/>
            </c:dLbl>
            <c:dLbl>
              <c:idx val="1"/>
              <c:layout/>
              <c:numFmt formatCode="General" sourceLinked="1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</c:dLbl>
            <c:dLbl>
              <c:idx val="4"/>
              <c:delete val="1"/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工作表1!$A$2:$A$6</c:f>
              <c:strCache>
                <c:ptCount val="5"/>
                <c:pt idx="0">
                  <c:v>偶尔</c:v>
                </c:pt>
                <c:pt idx="1">
                  <c:v>不超过30分钟</c:v>
                </c:pt>
                <c:pt idx="2">
                  <c:v>30-60分钟</c:v>
                </c:pt>
                <c:pt idx="3">
                  <c:v>1-2个小时</c:v>
                </c:pt>
                <c:pt idx="4">
                  <c:v>2个小时以上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</c:v>
                </c:pt>
                <c:pt idx="1">
                  <c:v>18</c:v>
                </c:pt>
                <c:pt idx="2">
                  <c:v>24</c:v>
                </c:pt>
                <c:pt idx="3">
                  <c:v>3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9004677683916"/>
          <c:y val="0.192737518610202"/>
          <c:w val="0.302064209716098"/>
          <c:h val="0.53540355838300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defRPr>
          </a:pPr>
        </a:p>
      </c:txPr>
    </c:legend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70410103017361"/>
          <c:y val="0.00487801505501402"/>
          <c:w val="0.967041427887081"/>
          <c:h val="0.782505568747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工作表2!$B$1</c:f>
              <c:strCache>
                <c:ptCount val="1"/>
                <c:pt idx="0">
                  <c:v>阅读量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zh-CN" sz="2000" b="1" i="0" u="none" strike="noStrike" kern="1200" baseline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defRPr>
                    </a:pPr>
                    <a:r>
                      <a:rPr lang="en-US" altLang="en-US" dirty="0">
                        <a:solidFill>
                          <a:schemeClr val="bg1"/>
                        </a:solidFill>
                      </a:rPr>
                      <a:t>0</a:t>
                    </a:r>
                    <a:endParaRPr lang="en-US" altLang="en-US" dirty="0"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solidFill>
                  <a:schemeClr val="accent1"/>
                </a:solidFill>
                <a:ln>
                  <a:solidFill>
                    <a:srgbClr val="0070C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2000" b="1" i="0" u="none" strike="noStrike" kern="1200" baseline="0">
                      <a:solidFill>
                        <a:srgbClr val="FF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2000" b="1" i="0" u="none" strike="noStrike" kern="1200" baseline="0">
                    <a:solidFill>
                      <a:schemeClr val="l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工作表2!$A$2:$A$5</c:f>
              <c:strCache>
                <c:ptCount val="4"/>
                <c:pt idx="0">
                  <c:v>1-2本书</c:v>
                </c:pt>
                <c:pt idx="1">
                  <c:v>3-5本书</c:v>
                </c:pt>
                <c:pt idx="2">
                  <c:v>6-8本书</c:v>
                </c:pt>
                <c:pt idx="3">
                  <c:v>8本书以上</c:v>
                </c:pt>
              </c:strCache>
            </c:strRef>
          </c:cat>
          <c:val>
            <c:numRef>
              <c:f>工作表2!$B$2:$B$5</c:f>
              <c:numCache>
                <c:formatCode>General</c:formatCode>
                <c:ptCount val="4"/>
                <c:pt idx="0">
                  <c:v>0</c:v>
                </c:pt>
                <c:pt idx="1">
                  <c:v>9</c:v>
                </c:pt>
                <c:pt idx="2">
                  <c:v>23</c:v>
                </c:pt>
                <c:pt idx="3">
                  <c:v>18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596369888"/>
        <c:axId val="-596373696"/>
      </c:barChart>
      <c:catAx>
        <c:axId val="-59636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2400" b="1" i="0" u="none" strike="noStrike" kern="1200" baseline="0">
                <a:solidFill>
                  <a:schemeClr val="bg1"/>
                </a:solidFill>
                <a:effectLst/>
                <a:latin typeface="+mj-lt"/>
                <a:ea typeface="+mj-lt"/>
                <a:cs typeface="+mj-lt"/>
                <a:sym typeface="+mj-lt"/>
              </a:defRPr>
            </a:pPr>
          </a:p>
        </c:txPr>
        <c:crossAx val="-596373696"/>
        <c:crosses val="autoZero"/>
        <c:auto val="1"/>
        <c:lblAlgn val="ctr"/>
        <c:lblOffset val="100"/>
        <c:noMultiLvlLbl val="0"/>
      </c:catAx>
      <c:valAx>
        <c:axId val="-596373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2000" b="1" i="0" u="none" strike="noStrike" kern="1200" baseline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pPr>
          </a:p>
        </c:txPr>
        <c:crossAx val="-59636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 sz="2000" b="1">
          <a:latin typeface="宋体" panose="02010600030101010101" pitchFamily="2" charset="-122"/>
          <a:ea typeface="宋体" panose="02010600030101010101" pitchFamily="2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工作表4!$A$2:$A$13</c:f>
              <c:strCache>
                <c:ptCount val="12"/>
                <c:pt idx="0">
                  <c:v>传记</c:v>
                </c:pt>
                <c:pt idx="1">
                  <c:v>漫画书</c:v>
                </c:pt>
                <c:pt idx="2">
                  <c:v>散文集</c:v>
                </c:pt>
                <c:pt idx="3">
                  <c:v>诗词集</c:v>
                </c:pt>
                <c:pt idx="4">
                  <c:v>科普作品</c:v>
                </c:pt>
                <c:pt idx="5">
                  <c:v>童话故事</c:v>
                </c:pt>
                <c:pt idx="6">
                  <c:v>历史著作</c:v>
                </c:pt>
                <c:pt idx="7">
                  <c:v>小说</c:v>
                </c:pt>
                <c:pt idx="8">
                  <c:v>军事读物</c:v>
                </c:pt>
                <c:pt idx="9">
                  <c:v>哲学读物</c:v>
                </c:pt>
                <c:pt idx="10">
                  <c:v>心理学读物</c:v>
                </c:pt>
                <c:pt idx="11">
                  <c:v>悬疑推理</c:v>
                </c:pt>
              </c:strCache>
            </c:strRef>
          </c:cat>
          <c:val>
            <c:numRef>
              <c:f>工作表4!$B$2:$B$13</c:f>
              <c:numCache>
                <c:formatCode>General</c:formatCode>
                <c:ptCount val="12"/>
                <c:pt idx="0">
                  <c:v>23</c:v>
                </c:pt>
                <c:pt idx="1">
                  <c:v>22</c:v>
                </c:pt>
                <c:pt idx="2">
                  <c:v>32</c:v>
                </c:pt>
                <c:pt idx="3">
                  <c:v>16</c:v>
                </c:pt>
                <c:pt idx="4">
                  <c:v>28</c:v>
                </c:pt>
                <c:pt idx="5">
                  <c:v>10</c:v>
                </c:pt>
                <c:pt idx="6">
                  <c:v>32</c:v>
                </c:pt>
                <c:pt idx="7">
                  <c:v>46</c:v>
                </c:pt>
                <c:pt idx="8">
                  <c:v>8</c:v>
                </c:pt>
                <c:pt idx="9">
                  <c:v>18</c:v>
                </c:pt>
                <c:pt idx="10">
                  <c:v>14</c:v>
                </c:pt>
                <c:pt idx="11">
                  <c:v>15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596375328"/>
        <c:axId val="-596368800"/>
      </c:barChart>
      <c:catAx>
        <c:axId val="-59637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2400" b="1" i="0" u="none" strike="noStrike" kern="1200" baseline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596368800"/>
        <c:crosses val="autoZero"/>
        <c:auto val="1"/>
        <c:lblAlgn val="ctr"/>
        <c:lblOffset val="100"/>
        <c:noMultiLvlLbl val="0"/>
      </c:catAx>
      <c:valAx>
        <c:axId val="-596368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59637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07950" cap="flat" cmpd="tri" algn="ctr">
      <a:solidFill>
        <a:schemeClr val="accent1">
          <a:shade val="50000"/>
          <a:alpha val="60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4A61C-6C9E-4571-98AB-DCE859B0FB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E652-97E8-4E43-81D4-B2F97C751B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黑体" panose="02010609060101010101" pitchFamily="49" charset="-122"/>
              </a:defRPr>
            </a:lvl1pPr>
          </a:lstStyle>
          <a:p>
            <a:fld id="{54B23CFE-E85A-4CB1-B388-FD452395EF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黑体" panose="02010609060101010101" pitchFamily="49" charset="-122"/>
              </a:defRPr>
            </a:lvl1pPr>
          </a:lstStyle>
          <a:p>
            <a:fld id="{7313E388-8A17-44FA-AE8B-AAB64D7735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9E84F-CDFB-4D59-BBF8-F03EAAC113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2662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indent="0" algn="r"/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*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3E388-8A17-44FA-AE8B-AAB64D7735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690" name="幻灯片图像占位符 2034689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34691" name="文本占位符 203469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10515600" cy="13072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123944"/>
            <a:ext cx="10515600" cy="1527048"/>
          </a:xfrm>
          <a:prstGeom prst="rect">
            <a:avLst/>
          </a:prstGeom>
        </p:spPr>
        <p:txBody>
          <a:bodyPr/>
          <a:lstStyle>
            <a:lvl4pPr>
              <a:defRPr>
                <a:ea typeface="黑体" panose="02010609060101010101" pitchFamily="49" charset="-122"/>
              </a:defRPr>
            </a:lvl4pPr>
            <a:lvl5pPr>
              <a:defRPr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0"/>
            <a:ext cx="10515600" cy="822960"/>
          </a:xfr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0"/>
            <a:ext cx="10515600" cy="82296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838200" y="1161288"/>
            <a:ext cx="10515600" cy="50156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0"/>
            <a:ext cx="10515600" cy="82296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838200" y="1161288"/>
            <a:ext cx="10515600" cy="50156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0"/>
            <a:ext cx="10515600" cy="82296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838200" y="1161288"/>
            <a:ext cx="10515600" cy="50156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0"/>
            <a:ext cx="10515600" cy="82296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838200" y="1161288"/>
            <a:ext cx="10515600" cy="50156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2212848"/>
            <a:ext cx="6806184" cy="1297114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 smtClean="0"/>
              <a:t>再 见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34FCE23-231B-4CFE-A76F-252AEF0EE01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6536A5-DAEE-4F65-B2D5-30A7A77F84C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0"/>
            <a:ext cx="10515600" cy="82296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838200" y="1161288"/>
            <a:ext cx="10515600" cy="50156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0"/>
            <a:ext cx="10515600" cy="82296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838200" y="1161288"/>
            <a:ext cx="10515600" cy="50156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457200" indent="0"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16669"/>
            <a:ext cx="7315200" cy="1307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FCE23-231B-4CFE-A76F-252AEF0EE0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6536A5-DAEE-4F65-B2D5-30A7A77F84CB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838200" y="4123944"/>
            <a:ext cx="7315200" cy="759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 baseline="0">
          <a:solidFill>
            <a:schemeClr val="tx1">
              <a:lumMod val="65000"/>
              <a:lumOff val="35000"/>
            </a:schemeClr>
          </a:solidFill>
          <a:latin typeface="Times New Roman" panose="02020603050405020304" pitchFamily="18" charset="0"/>
          <a:ea typeface="楷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>
              <a:lumMod val="65000"/>
              <a:lumOff val="35000"/>
            </a:schemeClr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10.xml"/><Relationship Id="rId1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11.xml"/><Relationship Id="rId3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hemeOverride" Target="../theme/themeOverride13.xml"/><Relationship Id="rId3" Type="http://schemas.openxmlformats.org/officeDocument/2006/relationships/image" Target="../media/image13.jpe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themeOverride" Target="../theme/themeOverride14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hemeOverride" Target="../theme/themeOverride15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16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hemeOverride" Target="../theme/themeOverride17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hemeOverride" Target="../theme/themeOverride18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hemeOverride" Target="../theme/themeOverride19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4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hemeOverride" Target="../theme/themeOverride21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hemeOverride" Target="../theme/themeOverride23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hemeOverride" Target="../theme/themeOverride25.xml"/><Relationship Id="rId4" Type="http://schemas.openxmlformats.org/officeDocument/2006/relationships/image" Target="../media/image28.jpeg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hemeOverride" Target="../theme/themeOverride26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hemeOverride" Target="../theme/themeOverride27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2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3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4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hemeOverride" Target="../theme/themeOverride6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hemeOverride" Target="../theme/themeOverride7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hemeOverride" Target="../theme/themeOverride8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11.png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/>
        </p:nvSpPr>
        <p:spPr>
          <a:xfrm>
            <a:off x="3875405" y="3143250"/>
            <a:ext cx="3947795" cy="1588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                                               </a:t>
            </a:r>
            <a:r>
              <a:rPr lang="en-US" altLang="zh-CN" sz="3200"/>
              <a:t> 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j-cs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182495" y="3023235"/>
            <a:ext cx="7585075" cy="1307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少年正是读书时</a:t>
            </a:r>
            <a:endParaRPr lang="zh-CN" alt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202815" y="2027555"/>
            <a:ext cx="7585075" cy="1307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4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第四单元</a:t>
            </a:r>
            <a:r>
              <a:rPr lang="en-US" altLang="zh-CN" sz="4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·</a:t>
            </a:r>
            <a:r>
              <a:rPr lang="zh-CN" altLang="en-US" sz="40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综合性学习</a:t>
            </a:r>
            <a:endParaRPr lang="zh-CN" altLang="en-US" sz="4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4" y="816610"/>
            <a:ext cx="12131676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方法指导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8910" y="824230"/>
            <a:ext cx="2800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课外阅读种类</a:t>
            </a:r>
            <a:endParaRPr lang="zh-CN" altLang="en-US" sz="32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/>
          <p:nvPr/>
        </p:nvGraphicFramePr>
        <p:xfrm>
          <a:off x="168910" y="1407795"/>
          <a:ext cx="11838033" cy="5069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【读写策略】读懂图表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37965" y="816610"/>
            <a:ext cx="807783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43010" name="矩形 3"/>
          <p:cNvSpPr>
            <a:spLocks noChangeArrowheads="1"/>
          </p:cNvSpPr>
          <p:nvPr/>
        </p:nvSpPr>
        <p:spPr bwMode="auto">
          <a:xfrm>
            <a:off x="4241800" y="2828925"/>
            <a:ext cx="757745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闻一多醉书            华罗庚猜书</a:t>
            </a:r>
            <a:endParaRPr lang="zh-CN" altLang="en-US" sz="32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侯宝林抄书            张广厚吃书</a:t>
            </a:r>
            <a:endParaRPr lang="zh-CN" altLang="en-US" sz="32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高尔基救书            苏东坡说书</a:t>
            </a:r>
            <a:endParaRPr lang="zh-CN" altLang="en-US" sz="32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郭沫若写书</a:t>
            </a:r>
            <a:endParaRPr lang="zh-CN" altLang="en-US" sz="32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4241800" y="1062990"/>
            <a:ext cx="40995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1.</a:t>
            </a:r>
            <a:r>
              <a:rPr lang="en-US" altLang="zh-CN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名人这样读书</a:t>
            </a:r>
            <a:endParaRPr lang="zh-CN" altLang="en-US" sz="32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grpSp>
        <p:nvGrpSpPr>
          <p:cNvPr id="152" name="组合 151"/>
          <p:cNvGrpSpPr/>
          <p:nvPr/>
        </p:nvGrpSpPr>
        <p:grpSpPr>
          <a:xfrm>
            <a:off x="186055" y="880110"/>
            <a:ext cx="3795395" cy="1031875"/>
            <a:chOff x="7038412" y="5298115"/>
            <a:chExt cx="3099874" cy="517828"/>
          </a:xfrm>
        </p:grpSpPr>
        <p:grpSp>
          <p:nvGrpSpPr>
            <p:cNvPr id="153" name="组合 152"/>
            <p:cNvGrpSpPr/>
            <p:nvPr/>
          </p:nvGrpSpPr>
          <p:grpSpPr>
            <a:xfrm>
              <a:off x="7038412" y="5298115"/>
              <a:ext cx="3099874" cy="517828"/>
              <a:chOff x="5718131" y="5650928"/>
              <a:chExt cx="4596458" cy="767829"/>
            </a:xfrm>
          </p:grpSpPr>
          <p:sp>
            <p:nvSpPr>
              <p:cNvPr id="156" name="圆角矩形 155"/>
              <p:cNvSpPr/>
              <p:nvPr/>
            </p:nvSpPr>
            <p:spPr>
              <a:xfrm>
                <a:off x="5718131" y="5650928"/>
                <a:ext cx="4596458" cy="767829"/>
              </a:xfrm>
              <a:prstGeom prst="roundRect">
                <a:avLst>
                  <a:gd name="adj" fmla="val 50000"/>
                </a:avLst>
              </a:prstGeom>
              <a:solidFill>
                <a:srgbClr val="F3F3F3"/>
              </a:soli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8" name="圆角矩形 157"/>
              <p:cNvSpPr/>
              <p:nvPr/>
            </p:nvSpPr>
            <p:spPr>
              <a:xfrm>
                <a:off x="5829672" y="5747159"/>
                <a:ext cx="4373372" cy="57536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55" name="TextBox 19"/>
            <p:cNvSpPr txBox="1"/>
            <p:nvPr/>
          </p:nvSpPr>
          <p:spPr>
            <a:xfrm>
              <a:off x="7752953" y="5433395"/>
              <a:ext cx="127818" cy="189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186055" y="1062990"/>
            <a:ext cx="3360420" cy="7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265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方案展示一</a:t>
            </a:r>
            <a:endParaRPr lang="zh-CN" altLang="en-US" sz="4265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 descr="5ca17a6314ca450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60120" y="2527935"/>
            <a:ext cx="6087745" cy="44824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4348480" y="1097915"/>
            <a:ext cx="7488555" cy="537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闻一多读书成瘾，一看就“醉”，就在他结婚的那天，家里张灯结彩，热闹非凡。一大早，亲朋好友都来登门贺喜，直到迎亲的花轿快到家时，人们还找不到新郎。急得大家东寻西找，结果在书房里找到了他。他仍穿着旧袍，手里捧着一本书入了迷。怪不得人家说他不能看书，一看就要“醉”。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6828" y="550855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闻一多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0375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05" y="3284855"/>
            <a:ext cx="1971040" cy="37211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18435" name="图片 7170" descr="闻一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" y="1740535"/>
            <a:ext cx="3043555" cy="366014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4424680" y="608058"/>
            <a:ext cx="7488555" cy="608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相声大师侯宝林只上过三年小学，由于他勤奋好学，使他的艺术水平达到了炉火纯青的程度，成为有名的语言专家。有一次，他为了买到自己想买的一部明代笑话书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谑浪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，跑遍了北京城所有的旧书摊也未能如愿。后来，他得知北京图书馆有这部书，就决定把书抄回来。适值冬日，他顶着狂风，冒着大雪，一连十八天都跑到图书馆里去抄书，一部十多万字的书，终于被他抄录到手。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6828" y="550855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闻一多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pic>
        <p:nvPicPr>
          <p:cNvPr id="20485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86" y="1122766"/>
            <a:ext cx="3352800" cy="461221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23688" y="5885105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侯宝林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05" y="3284855"/>
            <a:ext cx="1971040" cy="3721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8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4379595" y="1124585"/>
            <a:ext cx="7579360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数学家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张广厚有一次看到了一篇关于亏值的论文，觉得对自己的研究工作有用处，就一遍又一遍地反复阅读。这篇论文共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多页，他反反复复地念了半年多。因为经常的反复翻摸，洁白的书页上，留下一条明显的黑印。他的妻子对他开玩笑说，这哪叫念书啊，简直是吃书。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6828" y="550855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闻一多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688" y="5885105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张广厚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1508" name="图片 10243" descr="张广厚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99" y="1268254"/>
            <a:ext cx="3812116" cy="391927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05" y="3284855"/>
            <a:ext cx="1971040" cy="3721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8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4365625" y="972185"/>
            <a:ext cx="7471410" cy="578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著名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数学家华罗庚读书的方法与众不同。他拿到一本书，不是翻开从头至尾地读，而是对着书思考一会，然后闭目静思。他猜想书的谋篇布局，斟酌完毕再打开书，如果作者的思路与自己猜想的一致，他就不再读了。华罗庚这种猜读法不仅节省了读书时间，而已培养了自己的思维力和想象力，不至于使自己沦为书的奴隶。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6828" y="550855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闻一多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688" y="5885105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华罗庚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461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6" y="1753447"/>
            <a:ext cx="3048000" cy="3621616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05" y="3284855"/>
            <a:ext cx="1971040" cy="3721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8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7965" y="816610"/>
            <a:ext cx="807783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4303395" y="1505585"/>
            <a:ext cx="7579360" cy="455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r>
              <a:rPr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世界文豪高尔基对书感情独深，爱书如命。有一次，他的房间失火了，他首先抱起的是书籍。为了抢救书籍，他险些被烧死。他说：“书籍一面启示着我的智慧和心灵，一面帮助我在一片烂泥塘里站起来，如果不是书籍的话，我就沉没在这片泥塘里，我就要被愚蠢和下流淹死。”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6828" y="550855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闻一多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688" y="5885105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高尔基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533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" y="1252855"/>
            <a:ext cx="3409315" cy="435229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05" y="3284855"/>
            <a:ext cx="1971040" cy="3721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8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4422230" y="2070100"/>
            <a:ext cx="7579360" cy="33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唐宋八大家之一的苏东坡，年轻时自认为已无书不读，便大书一联：“识遍天下字；读尽人间书。”后经一老翁指点，遂改成：“发奋识遍天下字；立志读尽人间书。”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6828" y="550855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闻一多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688" y="5547648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苏东坡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554" name="图片 12289" descr="苏东坡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" y="1888672"/>
            <a:ext cx="2416691" cy="328204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05" y="3284855"/>
            <a:ext cx="1971040" cy="3721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8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4520202" y="1580243"/>
            <a:ext cx="7279912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现代诗人、剧作家郭沫若曾写过一副读书联：读不在三更五鼓，功只怕一曝十寒。意思是，读书要靠平时下功夫，不能一心血来潮就加班加点搞突出。要想获得成功，必须锲而不舍，持之以恒，决不能时而勤奋时而懈怠，三天打鱼两天晒网。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6828" y="550855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闻一多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688" y="5885105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郭沫若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581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18" y="1785977"/>
            <a:ext cx="2895600" cy="391160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375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05" y="3284855"/>
            <a:ext cx="1971040" cy="3721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8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135" y="3779521"/>
            <a:ext cx="12061825" cy="3020060"/>
          </a:xfrm>
          <a:prstGeom prst="rect">
            <a:avLst/>
          </a:prstGeom>
          <a:solidFill>
            <a:srgbClr val="2C3F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135" y="816610"/>
            <a:ext cx="12063095" cy="4281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33" name="TextBox 32" hidden="1"/>
          <p:cNvSpPr txBox="1"/>
          <p:nvPr/>
        </p:nvSpPr>
        <p:spPr>
          <a:xfrm>
            <a:off x="9780349" y="2165167"/>
            <a:ext cx="756920" cy="25119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865" dirty="0">
                <a:solidFill>
                  <a:srgbClr val="2C3F46"/>
                </a:solidFill>
                <a:ea typeface="黑体" panose="02010609060101010101" pitchFamily="49" charset="-122"/>
              </a:rPr>
              <a:t>春路雨添花</a:t>
            </a:r>
            <a:endParaRPr lang="zh-CN" altLang="en-US" sz="1865" dirty="0">
              <a:solidFill>
                <a:srgbClr val="2C3F46"/>
              </a:solidFill>
              <a:ea typeface="黑体" panose="02010609060101010101" pitchFamily="49" charset="-122"/>
            </a:endParaRPr>
          </a:p>
          <a:p>
            <a:r>
              <a:rPr lang="zh-CN" altLang="en-US" sz="1865" dirty="0">
                <a:solidFill>
                  <a:srgbClr val="2C3F46"/>
                </a:solidFill>
                <a:ea typeface="黑体" panose="02010609060101010101" pitchFamily="49" charset="-122"/>
              </a:rPr>
              <a:t>花动一山春色</a:t>
            </a:r>
            <a:endParaRPr lang="zh-CN" altLang="en-US" sz="1865" dirty="0">
              <a:solidFill>
                <a:srgbClr val="2C3F46"/>
              </a:solidFill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785" y="5112385"/>
            <a:ext cx="11387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　　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“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我读过很多书，但后来大部分都忘记了，你说这样的阅读究竟有什么意义？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”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标题 7"/>
          <p:cNvSpPr/>
          <p:nvPr/>
        </p:nvSpPr>
        <p:spPr>
          <a:xfrm>
            <a:off x="838200" y="-6350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/>
              <a:t>情景导入</a:t>
            </a:r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  <a14:imgEffect>
                      <a14:saturation sa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0" y="801370"/>
            <a:ext cx="6240780" cy="3911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12033704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51203" name="文本框 6145"/>
          <p:cNvSpPr txBox="1">
            <a:spLocks noChangeArrowheads="1"/>
          </p:cNvSpPr>
          <p:nvPr/>
        </p:nvSpPr>
        <p:spPr bwMode="auto">
          <a:xfrm>
            <a:off x="1897381" y="2843530"/>
            <a:ext cx="8701616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书读百遍，其义自见。——陈寿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4" name="文本框 6146"/>
          <p:cNvSpPr txBox="1">
            <a:spLocks noChangeArrowheads="1"/>
          </p:cNvSpPr>
          <p:nvPr/>
        </p:nvSpPr>
        <p:spPr bwMode="auto">
          <a:xfrm>
            <a:off x="1897381" y="3618231"/>
            <a:ext cx="8113183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书犹药也，善读之可以医愚。——刘向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5" name="文本框 6147"/>
          <p:cNvSpPr txBox="1">
            <a:spLocks noChangeArrowheads="1"/>
          </p:cNvSpPr>
          <p:nvPr/>
        </p:nvSpPr>
        <p:spPr bwMode="auto">
          <a:xfrm>
            <a:off x="1897381" y="4572000"/>
            <a:ext cx="91440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旧书不厌百回读，熟知深思子自知。——苏轼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6" name="文本框 6148"/>
          <p:cNvSpPr txBox="1">
            <a:spLocks noChangeArrowheads="1"/>
          </p:cNvSpPr>
          <p:nvPr/>
        </p:nvSpPr>
        <p:spPr bwMode="auto">
          <a:xfrm>
            <a:off x="1897381" y="5334000"/>
            <a:ext cx="885824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书卷多情似故人，晨昏忧乐每相亲。——于谦</a:t>
            </a:r>
            <a:endParaRPr lang="zh-CN" altLang="en-US" sz="32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 descr="5c75082b646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580000">
            <a:off x="260350" y="623570"/>
            <a:ext cx="3197860" cy="3435350"/>
          </a:xfrm>
          <a:prstGeom prst="rect">
            <a:avLst/>
          </a:prstGeom>
        </p:spPr>
      </p:pic>
      <p:sp>
        <p:nvSpPr>
          <p:cNvPr id="18" name="文本框 7169"/>
          <p:cNvSpPr txBox="1">
            <a:spLocks noChangeArrowheads="1"/>
          </p:cNvSpPr>
          <p:nvPr/>
        </p:nvSpPr>
        <p:spPr bwMode="auto">
          <a:xfrm>
            <a:off x="1897380" y="6165850"/>
            <a:ext cx="100831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读一本好书，就是和许多高尚的人说话。——歌德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1828799" y="1019447"/>
            <a:ext cx="911869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        </a:t>
            </a:r>
            <a:r>
              <a:rPr lang="en-US" altLang="zh-CN" sz="3200" b="1" dirty="0" smtClean="0">
                <a:latin typeface="+mj-lt"/>
                <a:ea typeface="黑体" panose="02010609060101010101" pitchFamily="49" charset="-122"/>
              </a:rPr>
              <a:t>2</a:t>
            </a:r>
            <a:r>
              <a:rPr lang="en-US" altLang="zh-CN" sz="3200" b="1" dirty="0">
                <a:latin typeface="+mj-lt"/>
                <a:ea typeface="黑体" panose="02010609060101010101" pitchFamily="49" charset="-122"/>
              </a:rPr>
              <a:t>.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以小组为单位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展示活动成果，如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《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名人读书名言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》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集、手抄报、格言书签等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。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  <p:bldP spid="51204" grpId="0"/>
      <p:bldP spid="51205" grpId="0"/>
      <p:bldP spid="51206" grpId="0"/>
      <p:bldP spid="18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345440" y="1062990"/>
            <a:ext cx="116579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3.</a:t>
            </a:r>
            <a:r>
              <a:rPr lang="en-US" altLang="zh-CN"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读书故事大家讲，</a:t>
            </a:r>
            <a:r>
              <a:rPr lang="zh-CN" altLang="en-US"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各小组交流展示读书成果。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27651" name="图片 4" descr="20120823140619591630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05" y="1647190"/>
            <a:ext cx="3357880" cy="240411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文本框 9222"/>
          <p:cNvSpPr txBox="1">
            <a:spLocks noChangeArrowheads="1"/>
          </p:cNvSpPr>
          <p:nvPr/>
        </p:nvSpPr>
        <p:spPr bwMode="auto">
          <a:xfrm>
            <a:off x="4120727" y="2152016"/>
            <a:ext cx="67500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>
                <a:solidFill>
                  <a:schemeClr val="bg1"/>
                </a:solidFill>
                <a:ea typeface="黑体" panose="02010609060101010101" pitchFamily="49" charset="-122"/>
              </a:rPr>
              <a:t>凿壁偷光</a:t>
            </a:r>
            <a:endParaRPr lang="zh-CN" altLang="en-US" sz="3200" b="1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27658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035" y="1491615"/>
            <a:ext cx="3739515" cy="2411095"/>
          </a:xfrm>
          <a:prstGeom prst="plaqu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文本框 9223"/>
          <p:cNvSpPr txBox="1">
            <a:spLocks noChangeArrowheads="1"/>
          </p:cNvSpPr>
          <p:nvPr/>
        </p:nvSpPr>
        <p:spPr bwMode="auto">
          <a:xfrm>
            <a:off x="5798186" y="2405380"/>
            <a:ext cx="260984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>
                <a:solidFill>
                  <a:schemeClr val="bg1"/>
                </a:solidFill>
                <a:ea typeface="黑体" panose="02010609060101010101" pitchFamily="49" charset="-122"/>
              </a:rPr>
              <a:t>囊萤映雪</a:t>
            </a:r>
            <a:endParaRPr lang="zh-CN" altLang="en-US" sz="3200" b="1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27652" name="图片 7" descr="8-1401011530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4297680"/>
            <a:ext cx="3374390" cy="245173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文本框 9224"/>
          <p:cNvSpPr txBox="1">
            <a:spLocks noChangeArrowheads="1"/>
          </p:cNvSpPr>
          <p:nvPr/>
        </p:nvSpPr>
        <p:spPr bwMode="auto">
          <a:xfrm>
            <a:off x="4037965" y="5697220"/>
            <a:ext cx="15303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solidFill>
                  <a:schemeClr val="bg1"/>
                </a:solidFill>
                <a:ea typeface="黑体" panose="02010609060101010101" pitchFamily="49" charset="-122"/>
              </a:rPr>
              <a:t>头悬梁</a:t>
            </a:r>
            <a:endParaRPr lang="zh-CN" altLang="en-US" sz="32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27653" name="图片 8" descr="58786cc5t758c149ae648&amp;6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315" y="3902710"/>
            <a:ext cx="3924935" cy="272605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7" name="文本框 9225"/>
          <p:cNvSpPr txBox="1">
            <a:spLocks noChangeArrowheads="1"/>
          </p:cNvSpPr>
          <p:nvPr/>
        </p:nvSpPr>
        <p:spPr bwMode="auto">
          <a:xfrm>
            <a:off x="9801861" y="5697220"/>
            <a:ext cx="2201333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b="1">
                <a:solidFill>
                  <a:schemeClr val="bg1"/>
                </a:solidFill>
                <a:ea typeface="黑体" panose="02010609060101010101" pitchFamily="49" charset="-122"/>
              </a:rPr>
              <a:t>锥刺股</a:t>
            </a:r>
            <a:endParaRPr lang="zh-CN" altLang="en-US" sz="3200" b="1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  <p:bldP spid="27655" grpId="0"/>
      <p:bldP spid="27656" grpId="0"/>
      <p:bldP spid="276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553732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81401" y="816610"/>
            <a:ext cx="8566150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-342446" y="939709"/>
            <a:ext cx="118611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dirty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         </a:t>
            </a:r>
            <a:r>
              <a:rPr lang="en-US" altLang="zh-CN" sz="3200" b="1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</a:rPr>
              <a:t>4.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名人读书经验分享。每组选派代表在班内交流。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54274" name="文本框 1"/>
          <p:cNvSpPr txBox="1">
            <a:spLocks noChangeArrowheads="1"/>
          </p:cNvSpPr>
          <p:nvPr/>
        </p:nvSpPr>
        <p:spPr bwMode="auto">
          <a:xfrm>
            <a:off x="241118" y="2363743"/>
            <a:ext cx="2745105" cy="708148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提要钩玄法</a:t>
            </a:r>
            <a:endParaRPr lang="zh-CN" altLang="en-US" sz="3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219346" y="4918801"/>
            <a:ext cx="2745105" cy="708148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有的放矢法</a:t>
            </a:r>
            <a:endParaRPr lang="zh-CN" altLang="en-US" sz="3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4275" name="文本框 2"/>
          <p:cNvSpPr txBox="1">
            <a:spLocks noChangeArrowheads="1"/>
          </p:cNvSpPr>
          <p:nvPr/>
        </p:nvSpPr>
        <p:spPr bwMode="auto">
          <a:xfrm>
            <a:off x="3581510" y="1592943"/>
            <a:ext cx="8610490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7200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唐代大学问家韩愈在谈到读书问题时，曾说过一句名言：“记事者必提其要，纂言者必钩其玄。”后人将他的话概括为“提要钩玄”读书法。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3581400" y="3827209"/>
            <a:ext cx="8610600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7200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饮食起居，疾病呻吟，悲忧愤叹，未尝不与书俱。”这是</a:t>
            </a:r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宋代诗人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陆游读书生活的自我写照。他终生酷爱读书，以书为伴，与书为伍。不过，他读书虽多，却多而不杂，多而不乱。他读书都是有的放矢的。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虚尾箭头 5"/>
          <p:cNvSpPr/>
          <p:nvPr/>
        </p:nvSpPr>
        <p:spPr>
          <a:xfrm>
            <a:off x="2981868" y="2517050"/>
            <a:ext cx="664210" cy="46672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虚尾箭头 9"/>
          <p:cNvSpPr/>
          <p:nvPr/>
        </p:nvSpPr>
        <p:spPr>
          <a:xfrm>
            <a:off x="2970983" y="5039451"/>
            <a:ext cx="664210" cy="46672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57928" y="592130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示例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animBg="1"/>
      <p:bldP spid="5" grpId="0" animBg="1"/>
      <p:bldP spid="54275" grpId="0" bldLvl="0" animBg="1"/>
      <p:bldP spid="7" grpId="0" bldLvl="0" animBg="1"/>
      <p:bldP spid="6" grpId="0" animBg="1"/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51204" name="文本框 6146"/>
          <p:cNvSpPr txBox="1">
            <a:spLocks noChangeArrowheads="1"/>
          </p:cNvSpPr>
          <p:nvPr/>
        </p:nvSpPr>
        <p:spPr bwMode="auto">
          <a:xfrm>
            <a:off x="2039621" y="2702561"/>
            <a:ext cx="811318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第一境界：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昨夜西风凋碧树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   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独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上高楼，望断天涯路。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05" name="文本框 6147"/>
          <p:cNvSpPr txBox="1">
            <a:spLocks noChangeArrowheads="1"/>
          </p:cNvSpPr>
          <p:nvPr/>
        </p:nvSpPr>
        <p:spPr bwMode="auto">
          <a:xfrm>
            <a:off x="1897381" y="4264660"/>
            <a:ext cx="91440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第二境界：</a:t>
            </a:r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衣带渐宽终不悔，为伊消得人憔悴。</a:t>
            </a:r>
            <a:endParaRPr lang="zh-CN" altLang="en-US" sz="32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1206" name="文本框 6148"/>
          <p:cNvSpPr txBox="1">
            <a:spLocks noChangeArrowheads="1"/>
          </p:cNvSpPr>
          <p:nvPr/>
        </p:nvSpPr>
        <p:spPr bwMode="auto">
          <a:xfrm>
            <a:off x="1897381" y="5181600"/>
            <a:ext cx="8858249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第三境界：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众里寻她千百度，蓦然回首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</a:t>
            </a:r>
            <a:endParaRPr lang="en-US" altLang="zh-CN" sz="32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   </a:t>
            </a:r>
            <a:r>
              <a:rPr lang="zh-CN" altLang="en-US" sz="32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那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人却在灯火阑珊处。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4274" name="文本框 1"/>
          <p:cNvSpPr txBox="1">
            <a:spLocks noChangeArrowheads="1"/>
          </p:cNvSpPr>
          <p:nvPr/>
        </p:nvSpPr>
        <p:spPr bwMode="auto">
          <a:xfrm>
            <a:off x="4337050" y="1479550"/>
            <a:ext cx="4737735" cy="715532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读书的三重境界</a:t>
            </a:r>
            <a:endParaRPr lang="zh-CN" altLang="en-US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" name="图片 2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816610"/>
            <a:ext cx="3918585" cy="218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/>
      <p:bldP spid="51205" grpId="0"/>
      <p:bldP spid="51206" grpId="0"/>
      <p:bldP spid="5427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43010" name="矩形 3"/>
          <p:cNvSpPr>
            <a:spLocks noChangeArrowheads="1"/>
          </p:cNvSpPr>
          <p:nvPr/>
        </p:nvSpPr>
        <p:spPr bwMode="auto">
          <a:xfrm>
            <a:off x="4027714" y="2700111"/>
            <a:ext cx="797922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        1</a:t>
            </a:r>
            <a:r>
              <a:rPr lang="en-US" altLang="zh-CN" sz="3200" b="1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. 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各小组展示活动成果。如图文并茂的图书推荐卡片、组内图书分享宣传画册等。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         2</a:t>
            </a:r>
            <a:r>
              <a:rPr lang="en-US" altLang="zh-CN" sz="3200" b="1" dirty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. 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好书推荐；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         3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 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向同学推荐本组建立和拟建的中长期、相对固对的读书机制。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grpSp>
        <p:nvGrpSpPr>
          <p:cNvPr id="152" name="组合 151"/>
          <p:cNvGrpSpPr/>
          <p:nvPr/>
        </p:nvGrpSpPr>
        <p:grpSpPr>
          <a:xfrm>
            <a:off x="1318170" y="1086938"/>
            <a:ext cx="3795395" cy="1031875"/>
            <a:chOff x="7038412" y="5298115"/>
            <a:chExt cx="3099874" cy="517828"/>
          </a:xfrm>
        </p:grpSpPr>
        <p:grpSp>
          <p:nvGrpSpPr>
            <p:cNvPr id="153" name="组合 152"/>
            <p:cNvGrpSpPr/>
            <p:nvPr/>
          </p:nvGrpSpPr>
          <p:grpSpPr>
            <a:xfrm>
              <a:off x="7038412" y="5298115"/>
              <a:ext cx="3099874" cy="517828"/>
              <a:chOff x="5718131" y="5650928"/>
              <a:chExt cx="4596458" cy="767829"/>
            </a:xfrm>
          </p:grpSpPr>
          <p:sp>
            <p:nvSpPr>
              <p:cNvPr id="156" name="圆角矩形 155"/>
              <p:cNvSpPr/>
              <p:nvPr/>
            </p:nvSpPr>
            <p:spPr>
              <a:xfrm>
                <a:off x="5718131" y="5650928"/>
                <a:ext cx="4596458" cy="767829"/>
              </a:xfrm>
              <a:prstGeom prst="roundRect">
                <a:avLst>
                  <a:gd name="adj" fmla="val 50000"/>
                </a:avLst>
              </a:prstGeom>
              <a:solidFill>
                <a:srgbClr val="F3F3F3"/>
              </a:soli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8" name="圆角矩形 157"/>
              <p:cNvSpPr/>
              <p:nvPr/>
            </p:nvSpPr>
            <p:spPr>
              <a:xfrm>
                <a:off x="5829672" y="5747159"/>
                <a:ext cx="4373372" cy="575365"/>
              </a:xfrm>
              <a:prstGeom prst="roundRect">
                <a:avLst>
                  <a:gd name="adj" fmla="val 5000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55" name="TextBox 19"/>
            <p:cNvSpPr txBox="1"/>
            <p:nvPr/>
          </p:nvSpPr>
          <p:spPr>
            <a:xfrm>
              <a:off x="7752953" y="5433395"/>
              <a:ext cx="127818" cy="189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1361712" y="1204505"/>
            <a:ext cx="3360420" cy="7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265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方案展示二</a:t>
            </a:r>
            <a:endParaRPr lang="zh-CN" altLang="en-US" sz="4265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 descr="5ca17a6314ca45074"/>
          <p:cNvPicPr>
            <a:picLocks noChangeAspect="1"/>
          </p:cNvPicPr>
          <p:nvPr/>
        </p:nvPicPr>
        <p:blipFill rotWithShape="1">
          <a:blip r:embed="rId1"/>
          <a:srcRect l="26811"/>
          <a:stretch>
            <a:fillRect/>
          </a:stretch>
        </p:blipFill>
        <p:spPr>
          <a:xfrm flipH="1">
            <a:off x="-960120" y="2514601"/>
            <a:ext cx="4487091" cy="4495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2423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37965" y="823595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活动方案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36867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" y="941070"/>
            <a:ext cx="2854960" cy="36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65" y="824230"/>
            <a:ext cx="2566670" cy="335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05" y="1655445"/>
            <a:ext cx="4222750" cy="548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4924" t="2522" r="4517" b="4078"/>
          <a:stretch>
            <a:fillRect/>
          </a:stretch>
        </p:blipFill>
        <p:spPr>
          <a:xfrm>
            <a:off x="8827135" y="2624455"/>
            <a:ext cx="3320415" cy="41325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2688" y="579557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示例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0325" y="816610"/>
            <a:ext cx="12055476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8" name="标题 7"/>
          <p:cNvSpPr/>
          <p:nvPr/>
        </p:nvSpPr>
        <p:spPr>
          <a:xfrm>
            <a:off x="958850" y="0"/>
            <a:ext cx="10515600" cy="8229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/>
              <a:t>本课小结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20140" y="3106420"/>
            <a:ext cx="93186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AutoShape 12"/>
          <p:cNvSpPr>
            <a:spLocks noChangeArrowheads="1"/>
          </p:cNvSpPr>
          <p:nvPr/>
        </p:nvSpPr>
        <p:spPr bwMode="gray">
          <a:xfrm>
            <a:off x="395605" y="1395095"/>
            <a:ext cx="11339195" cy="4778375"/>
          </a:xfrm>
          <a:prstGeom prst="roundRect">
            <a:avLst>
              <a:gd name="adj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lnSpc>
                <a:spcPts val="2600"/>
              </a:lnSpc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“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半亩方塘一鉴开，天光云影共徘徊。问渠那得清如许，为有源头活水来。”同学们，让我们畅饮这“源头活水”，攀登这人类进步的阶梯，成为知识的富翁，精神的巨人，只有这样，人生才能不断地充实，生活才会更加丰富。让我们以书为友，以书为鉴，让一缕书香伴着我们同行！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少年们，让我们开始阅读吧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!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　</a:t>
            </a:r>
            <a:endParaRPr lang="zh-CN" altLang="en-US" sz="3200" noProof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hqprint"/>
          <a:srcRect/>
          <a:stretch>
            <a:fillRect/>
          </a:stretch>
        </p:blipFill>
        <p:spPr>
          <a:xfrm>
            <a:off x="9881235" y="244475"/>
            <a:ext cx="2508885" cy="2122170"/>
          </a:xfrm>
          <a:custGeom>
            <a:avLst/>
            <a:gdLst>
              <a:gd name="connsiteX0" fmla="*/ 0 w 979715"/>
              <a:gd name="connsiteY0" fmla="*/ 734787 h 828449"/>
              <a:gd name="connsiteX1" fmla="*/ 280988 w 979715"/>
              <a:gd name="connsiteY1" fmla="*/ 828449 h 828449"/>
              <a:gd name="connsiteX2" fmla="*/ 0 w 979715"/>
              <a:gd name="connsiteY2" fmla="*/ 828449 h 828449"/>
              <a:gd name="connsiteX3" fmla="*/ 0 w 979715"/>
              <a:gd name="connsiteY3" fmla="*/ 0 h 828449"/>
              <a:gd name="connsiteX4" fmla="*/ 979715 w 979715"/>
              <a:gd name="connsiteY4" fmla="*/ 0 h 828449"/>
              <a:gd name="connsiteX5" fmla="*/ 979715 w 979715"/>
              <a:gd name="connsiteY5" fmla="*/ 828449 h 828449"/>
              <a:gd name="connsiteX6" fmla="*/ 670703 w 979715"/>
              <a:gd name="connsiteY6" fmla="*/ 828449 h 828449"/>
              <a:gd name="connsiteX7" fmla="*/ 702129 w 979715"/>
              <a:gd name="connsiteY7" fmla="*/ 718458 h 828449"/>
              <a:gd name="connsiteX8" fmla="*/ 130629 w 979715"/>
              <a:gd name="connsiteY8" fmla="*/ 604158 h 828449"/>
              <a:gd name="connsiteX9" fmla="*/ 0 w 979715"/>
              <a:gd name="connsiteY9" fmla="*/ 595045 h 82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9715" h="828449">
                <a:moveTo>
                  <a:pt x="0" y="734787"/>
                </a:moveTo>
                <a:lnTo>
                  <a:pt x="280988" y="828449"/>
                </a:lnTo>
                <a:lnTo>
                  <a:pt x="0" y="828449"/>
                </a:lnTo>
                <a:close/>
                <a:moveTo>
                  <a:pt x="0" y="0"/>
                </a:moveTo>
                <a:lnTo>
                  <a:pt x="979715" y="0"/>
                </a:lnTo>
                <a:lnTo>
                  <a:pt x="979715" y="828449"/>
                </a:lnTo>
                <a:lnTo>
                  <a:pt x="670703" y="828449"/>
                </a:lnTo>
                <a:lnTo>
                  <a:pt x="702129" y="718458"/>
                </a:lnTo>
                <a:lnTo>
                  <a:pt x="130629" y="604158"/>
                </a:lnTo>
                <a:lnTo>
                  <a:pt x="0" y="595045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8" grpId="2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324" y="816610"/>
            <a:ext cx="12131675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布置作业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02485"/>
            <a:ext cx="9605010" cy="336359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sz="3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为学校读书节设计宣传口号和标志。</a:t>
            </a:r>
            <a:endParaRPr lang="zh-CN" altLang="en-US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　　</a:t>
            </a:r>
            <a:r>
              <a:rPr lang="en-US" altLang="zh-CN" sz="3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精选一本自己最喜欢的书，谈谈阅读过程的独特体会。</a:t>
            </a:r>
            <a:endParaRPr lang="zh-CN" altLang="en-US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 descr="5c75114e8c2a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3320" y="3297555"/>
            <a:ext cx="3602355" cy="36023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6200" y="838200"/>
            <a:ext cx="12017829" cy="5900328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033666" name="标题 2033665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板书设计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33667" name="内容占位符 203366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4000" b="1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en-US" altLang="zh-CN" b="1" dirty="0">
              <a:ea typeface="隶书" panose="02010509060101010101" pitchFamily="49" charset="-122"/>
            </a:endParaRPr>
          </a:p>
          <a:p>
            <a:r>
              <a:rPr lang="zh-CN" altLang="en-US" b="1" dirty="0">
                <a:ea typeface="隶书" panose="02010509060101010101" pitchFamily="49" charset="-122"/>
              </a:rPr>
              <a:t>　　　　　　　</a:t>
            </a:r>
            <a:endParaRPr lang="zh-CN" altLang="en-US" b="1" dirty="0">
              <a:ea typeface="隶书" panose="02010509060101010101" pitchFamily="49" charset="-122"/>
            </a:endParaRPr>
          </a:p>
          <a:p>
            <a:r>
              <a:rPr lang="zh-CN" altLang="en-US" b="1" dirty="0">
                <a:ea typeface="隶书" panose="02010509060101010101" pitchFamily="49" charset="-122"/>
              </a:rPr>
              <a:t>　　　　　　　　　　　</a:t>
            </a:r>
            <a:endParaRPr lang="zh-CN" altLang="en-US" b="1" dirty="0">
              <a:ea typeface="隶书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5740" y="1905635"/>
            <a:ext cx="2167255" cy="6451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方法指导</a:t>
            </a:r>
            <a:endParaRPr lang="zh-CN" altLang="en-US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5740" y="5532120"/>
            <a:ext cx="2283460" cy="645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活动方案</a:t>
            </a:r>
            <a:endParaRPr lang="zh-CN" altLang="en-US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8160" y="2975610"/>
            <a:ext cx="1238250" cy="23069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少年正是读书时</a:t>
            </a:r>
            <a:endParaRPr lang="zh-CN" altLang="en-US" sz="3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1756410" y="2080895"/>
            <a:ext cx="882015" cy="4096385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5029200" y="1161415"/>
            <a:ext cx="648970" cy="2495550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5173980" y="4617720"/>
            <a:ext cx="648970" cy="2082800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22950" y="1161415"/>
            <a:ext cx="3049270" cy="6451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填写调查问卷</a:t>
            </a:r>
            <a:endParaRPr lang="zh-CN" altLang="en-US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22950" y="2086610"/>
            <a:ext cx="3049270" cy="6451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问卷程序</a:t>
            </a:r>
            <a:endParaRPr lang="zh-CN" altLang="en-US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22950" y="3106420"/>
            <a:ext cx="3049270" cy="6451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问卷成果展示</a:t>
            </a:r>
            <a:endParaRPr lang="zh-CN" altLang="en-US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3135" y="4387850"/>
            <a:ext cx="2773680" cy="645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方案示例一</a:t>
            </a:r>
            <a:endParaRPr lang="zh-CN" altLang="en-US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98540" y="5933440"/>
            <a:ext cx="2773680" cy="64516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方案示例二</a:t>
            </a:r>
            <a:endParaRPr lang="zh-CN" altLang="en-US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 bldLvl="0" animBg="1"/>
      <p:bldP spid="9" grpId="0" bldLvl="0" animBg="1"/>
      <p:bldP spid="2" grpId="0" bldLvl="0" animBg="1"/>
      <p:bldP spid="6" grpId="0" bldLvl="0" animBg="1"/>
      <p:bldP spid="7" grpId="0" bldLvl="0" animBg="1"/>
      <p:bldP spid="11" grpId="0" bldLvl="0" animBg="1"/>
      <p:bldP spid="12" grpId="0" bldLvl="0" animBg="1"/>
      <p:bldP spid="13" grpId="0" bldLvl="0" animBg="1"/>
      <p:bldP spid="16" grpId="0" bldLvl="0" animBg="1"/>
      <p:bldP spid="1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838200" y="-6350"/>
            <a:ext cx="10515600" cy="822960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情景导入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61765" y="794838"/>
            <a:ext cx="815403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0375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0" y="1145540"/>
            <a:ext cx="2794635" cy="52755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89894" y="2236289"/>
            <a:ext cx="68251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　　</a:t>
            </a:r>
            <a:r>
              <a:rPr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有人回答：当我还是个孩子时，我吃过很多食物，现在已经记不起来吃过什么了。但可以肯定的是，它们中的一部分已经长成我的骨头和肉。</a:t>
            </a:r>
            <a:endParaRPr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9228" y="1943553"/>
            <a:ext cx="3091543" cy="37856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你读过的书，其实早已融进你的骨血，只要一个触动点，就会喷薄而出。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0324" y="824230"/>
            <a:ext cx="12044589" cy="590232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1505" name="标题 1"/>
          <p:cNvSpPr>
            <a:spLocks noGrp="1"/>
          </p:cNvSpPr>
          <p:nvPr>
            <p:ph type="ctrTitle"/>
          </p:nvPr>
        </p:nvSpPr>
        <p:spPr>
          <a:xfrm>
            <a:off x="838200" y="0"/>
            <a:ext cx="10515600" cy="823913"/>
          </a:xfrm>
        </p:spPr>
        <p:txBody>
          <a:bodyPr vert="horz" lIns="121920" tIns="60960" rIns="121920" bIns="60960" anchor="ctr" anchorCtr="0">
            <a:normAutofit/>
          </a:bodyPr>
          <a:lstStyle/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情景导入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500"/>
                    </a14:imgEffect>
                    <a14:imgEffect>
                      <a14:saturation sa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0" y="847090"/>
            <a:ext cx="2929890" cy="6105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0486" y="2323283"/>
            <a:ext cx="95429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莎士比亚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曾说过：“书籍是全世界的营养品。”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高尔基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曾说过：“书籍是人类进步的阶梯。”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俄国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作家列夫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·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托尔斯泰说过：“理想的书籍是智慧的钥匙。”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1435" y="821055"/>
            <a:ext cx="12108180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68413" y="1794933"/>
            <a:ext cx="6254750" cy="1137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6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读书吧，少年！</a:t>
            </a:r>
            <a:endParaRPr lang="zh-CN" altLang="en-US" sz="6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109220" y="3484245"/>
            <a:ext cx="12050395" cy="3270250"/>
          </a:xfrm>
          <a:prstGeom prst="triangle">
            <a:avLst>
              <a:gd name="adj" fmla="val 5041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pic>
        <p:nvPicPr>
          <p:cNvPr id="9222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070" y="4655397"/>
            <a:ext cx="2916767" cy="199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5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3913"/>
          </a:xfrm>
        </p:spPr>
        <p:txBody>
          <a:bodyPr vert="horz" lIns="121920" tIns="60960" rIns="121920" bIns="60960" anchor="ctr" anchorCtr="0">
            <a:normAutofit/>
          </a:bodyPr>
          <a:lstStyle/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情景导入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65" y="3387725"/>
            <a:ext cx="7630160" cy="3856990"/>
          </a:xfrm>
          <a:prstGeom prst="rect">
            <a:avLst/>
          </a:prstGeom>
        </p:spPr>
      </p:pic>
      <p:pic>
        <p:nvPicPr>
          <p:cNvPr id="5" name="图片 4" descr="5ca17a6314ca450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765" y="1588135"/>
            <a:ext cx="7577455" cy="53543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4522651" y="1126852"/>
            <a:ext cx="7488555" cy="533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请综合参考自己的实际情况，填写课本</a:t>
            </a:r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料二”中的调查问卷。这份问卷，旨在帮助同学们了解自己的阅读情况，为改进同学们的阅读现状提供参考，请根据实际情况准确作答。只有数据准确，才能发现自己在课外阅读中存在的问题，从而有针对性地加以改正。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05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3913"/>
          </a:xfrm>
        </p:spPr>
        <p:txBody>
          <a:bodyPr vert="horz" lIns="121920" tIns="60960" rIns="121920" bIns="60960" anchor="ctr" anchorCtr="0">
            <a:normAutofit/>
          </a:bodyPr>
          <a:lstStyle/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方法指导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grpSp>
        <p:nvGrpSpPr>
          <p:cNvPr id="152" name="组合 151"/>
          <p:cNvGrpSpPr/>
          <p:nvPr/>
        </p:nvGrpSpPr>
        <p:grpSpPr>
          <a:xfrm>
            <a:off x="331113" y="925002"/>
            <a:ext cx="5213316" cy="1031890"/>
            <a:chOff x="7038412" y="5298115"/>
            <a:chExt cx="3099874" cy="517828"/>
          </a:xfrm>
        </p:grpSpPr>
        <p:grpSp>
          <p:nvGrpSpPr>
            <p:cNvPr id="153" name="组合 152"/>
            <p:cNvGrpSpPr/>
            <p:nvPr/>
          </p:nvGrpSpPr>
          <p:grpSpPr>
            <a:xfrm>
              <a:off x="7038412" y="5298115"/>
              <a:ext cx="3099874" cy="517828"/>
              <a:chOff x="5718131" y="5650928"/>
              <a:chExt cx="4596458" cy="767829"/>
            </a:xfrm>
          </p:grpSpPr>
          <p:sp>
            <p:nvSpPr>
              <p:cNvPr id="156" name="圆角矩形 155"/>
              <p:cNvSpPr/>
              <p:nvPr/>
            </p:nvSpPr>
            <p:spPr>
              <a:xfrm>
                <a:off x="5718131" y="5650928"/>
                <a:ext cx="4596458" cy="767829"/>
              </a:xfrm>
              <a:prstGeom prst="roundRect">
                <a:avLst>
                  <a:gd name="adj" fmla="val 50000"/>
                </a:avLst>
              </a:prstGeom>
              <a:solidFill>
                <a:srgbClr val="F3F3F3"/>
              </a:soli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8" name="圆角矩形 157"/>
              <p:cNvSpPr/>
              <p:nvPr/>
            </p:nvSpPr>
            <p:spPr>
              <a:xfrm>
                <a:off x="5829672" y="5747159"/>
                <a:ext cx="4373372" cy="57536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55" name="TextBox 19"/>
            <p:cNvSpPr txBox="1"/>
            <p:nvPr/>
          </p:nvSpPr>
          <p:spPr>
            <a:xfrm>
              <a:off x="7752953" y="5433395"/>
              <a:ext cx="127818" cy="189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9" name="标题 1"/>
          <p:cNvSpPr txBox="1"/>
          <p:nvPr/>
        </p:nvSpPr>
        <p:spPr>
          <a:xfrm>
            <a:off x="838282" y="1099291"/>
            <a:ext cx="4005932" cy="683927"/>
          </a:xfrm>
          <a:prstGeom prst="rect">
            <a:avLst/>
          </a:prstGeom>
        </p:spPr>
        <p:txBody>
          <a:bodyPr lIns="91415" tIns="45708" rIns="91415" bIns="45708">
            <a:noAutofit/>
          </a:bodyPr>
          <a:lstStyle>
            <a:lvl1pPr algn="ctr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zh-CN" sz="3600" b="1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1</a:t>
            </a:r>
            <a:r>
              <a:rPr lang="en-US" altLang="zh-CN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</a:t>
            </a:r>
            <a:r>
              <a:rPr lang="zh-CN" altLang="en-US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填写调查问卷</a:t>
            </a:r>
            <a:r>
              <a:rPr lang="en-US" altLang="zh-CN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endParaRPr lang="en-US" altLang="zh-CN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00643" y="3178463"/>
            <a:ext cx="2657451" cy="2657451"/>
            <a:chOff x="8580930" y="-45909"/>
            <a:chExt cx="2099808" cy="2099808"/>
          </a:xfrm>
        </p:grpSpPr>
        <p:sp>
          <p:nvSpPr>
            <p:cNvPr id="22" name="椭圆 21"/>
            <p:cNvSpPr/>
            <p:nvPr/>
          </p:nvSpPr>
          <p:spPr>
            <a:xfrm>
              <a:off x="8580930" y="-45909"/>
              <a:ext cx="2099808" cy="2099808"/>
            </a:xfrm>
            <a:prstGeom prst="ellipse">
              <a:avLst/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饼形 22"/>
            <p:cNvSpPr/>
            <p:nvPr/>
          </p:nvSpPr>
          <p:spPr>
            <a:xfrm>
              <a:off x="8583721" y="-43118"/>
              <a:ext cx="2094226" cy="2094226"/>
            </a:xfrm>
            <a:prstGeom prst="pie">
              <a:avLst>
                <a:gd name="adj1" fmla="val 10809418"/>
                <a:gd name="adj2" fmla="val 50587"/>
              </a:avLst>
            </a:prstGeom>
            <a:solidFill>
              <a:schemeClr val="accent3"/>
            </a:solidFill>
            <a:ln>
              <a:noFill/>
            </a:ln>
            <a:effectLst>
              <a:innerShdw blurRad="63500" dist="50800" dir="12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768617" y="141778"/>
              <a:ext cx="1724435" cy="1724435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08118" y="421569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方法指导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2817495" y="2804160"/>
            <a:ext cx="2189480" cy="480695"/>
            <a:chOff x="2847109" y="2029691"/>
            <a:chExt cx="569919" cy="297873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2847109" y="2029691"/>
              <a:ext cx="249828" cy="297873"/>
            </a:xfrm>
            <a:prstGeom prst="line">
              <a:avLst/>
            </a:prstGeom>
            <a:ln w="57150">
              <a:solidFill>
                <a:srgbClr val="FF0000">
                  <a:alpha val="4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092252" y="2029691"/>
              <a:ext cx="324776" cy="0"/>
            </a:xfrm>
            <a:prstGeom prst="line">
              <a:avLst/>
            </a:prstGeom>
            <a:ln w="38100">
              <a:solidFill>
                <a:srgbClr val="FF0000">
                  <a:alpha val="4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0375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05" y="3284855"/>
            <a:ext cx="1971040" cy="3721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25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1266" name="矩形 3"/>
          <p:cNvSpPr>
            <a:spLocks noChangeArrowheads="1"/>
          </p:cNvSpPr>
          <p:nvPr/>
        </p:nvSpPr>
        <p:spPr bwMode="auto">
          <a:xfrm>
            <a:off x="4426676" y="1649639"/>
            <a:ext cx="7488555" cy="478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600"/>
              </a:spcBef>
            </a:pP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小组内分享个人问卷结果，对照同学的情况，并参照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“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资料一”中的数据，寻找差距；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　　</a:t>
            </a:r>
            <a:r>
              <a:rPr lang="zh-CN" altLang="en-US" sz="3200" b="1" dirty="0">
                <a:solidFill>
                  <a:schemeClr val="bg1"/>
                </a:solidFill>
                <a:latin typeface="冬青黑体简体中文" panose="020B0300000000000000" charset="-122"/>
                <a:ea typeface="冬青黑体简体中文" panose="020B0300000000000000" charset="-122"/>
                <a:sym typeface="+mn-ea"/>
              </a:rPr>
              <a:t>②</a:t>
            </a:r>
            <a:r>
              <a:rPr lang="en-US" altLang="zh-CN" sz="32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小组展开讨论，找出大家课外阅读中存在的共性问题，分析原因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找出解决问题的办法。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52" name="组合 151"/>
          <p:cNvGrpSpPr/>
          <p:nvPr/>
        </p:nvGrpSpPr>
        <p:grpSpPr>
          <a:xfrm>
            <a:off x="331113" y="925002"/>
            <a:ext cx="5213316" cy="1031890"/>
            <a:chOff x="7038412" y="5298115"/>
            <a:chExt cx="3099874" cy="517828"/>
          </a:xfrm>
        </p:grpSpPr>
        <p:grpSp>
          <p:nvGrpSpPr>
            <p:cNvPr id="153" name="组合 152"/>
            <p:cNvGrpSpPr/>
            <p:nvPr/>
          </p:nvGrpSpPr>
          <p:grpSpPr>
            <a:xfrm>
              <a:off x="7038412" y="5298115"/>
              <a:ext cx="3099874" cy="517828"/>
              <a:chOff x="5718131" y="5650928"/>
              <a:chExt cx="4596458" cy="767829"/>
            </a:xfrm>
          </p:grpSpPr>
          <p:sp>
            <p:nvSpPr>
              <p:cNvPr id="156" name="圆角矩形 155"/>
              <p:cNvSpPr/>
              <p:nvPr/>
            </p:nvSpPr>
            <p:spPr>
              <a:xfrm>
                <a:off x="5718131" y="5650928"/>
                <a:ext cx="4596458" cy="767829"/>
              </a:xfrm>
              <a:prstGeom prst="roundRect">
                <a:avLst>
                  <a:gd name="adj" fmla="val 50000"/>
                </a:avLst>
              </a:prstGeom>
              <a:solidFill>
                <a:srgbClr val="F3F3F3"/>
              </a:soli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8" name="圆角矩形 157"/>
              <p:cNvSpPr/>
              <p:nvPr/>
            </p:nvSpPr>
            <p:spPr>
              <a:xfrm>
                <a:off x="5829672" y="5747159"/>
                <a:ext cx="4373372" cy="57536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55" name="TextBox 19"/>
            <p:cNvSpPr txBox="1"/>
            <p:nvPr/>
          </p:nvSpPr>
          <p:spPr>
            <a:xfrm>
              <a:off x="7752953" y="5433395"/>
              <a:ext cx="127818" cy="189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9" name="标题 1"/>
          <p:cNvSpPr txBox="1"/>
          <p:nvPr/>
        </p:nvSpPr>
        <p:spPr>
          <a:xfrm>
            <a:off x="838282" y="1099291"/>
            <a:ext cx="4005932" cy="683927"/>
          </a:xfrm>
          <a:prstGeom prst="rect">
            <a:avLst/>
          </a:prstGeom>
        </p:spPr>
        <p:txBody>
          <a:bodyPr lIns="91415" tIns="45708" rIns="91415" bIns="45708">
            <a:noAutofit/>
          </a:bodyPr>
          <a:lstStyle>
            <a:lvl1pPr algn="ctr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zh-CN" sz="3600" b="1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2</a:t>
            </a:r>
            <a:r>
              <a:rPr lang="en-US" altLang="zh-CN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</a:t>
            </a:r>
            <a:r>
              <a:rPr lang="zh-CN" altLang="en-US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问卷程序</a:t>
            </a:r>
            <a:r>
              <a:rPr lang="en-US" altLang="zh-CN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endParaRPr lang="en-US" altLang="zh-CN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00643" y="3178463"/>
            <a:ext cx="2657451" cy="2657451"/>
            <a:chOff x="8580930" y="-45909"/>
            <a:chExt cx="2099808" cy="2099808"/>
          </a:xfrm>
        </p:grpSpPr>
        <p:sp>
          <p:nvSpPr>
            <p:cNvPr id="22" name="椭圆 21"/>
            <p:cNvSpPr/>
            <p:nvPr/>
          </p:nvSpPr>
          <p:spPr>
            <a:xfrm>
              <a:off x="8580930" y="-45909"/>
              <a:ext cx="2099808" cy="2099808"/>
            </a:xfrm>
            <a:prstGeom prst="ellipse">
              <a:avLst/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饼形 22"/>
            <p:cNvSpPr/>
            <p:nvPr/>
          </p:nvSpPr>
          <p:spPr>
            <a:xfrm>
              <a:off x="8583721" y="-43118"/>
              <a:ext cx="2094226" cy="2094226"/>
            </a:xfrm>
            <a:prstGeom prst="pie">
              <a:avLst>
                <a:gd name="adj1" fmla="val 10809418"/>
                <a:gd name="adj2" fmla="val 50587"/>
              </a:avLst>
            </a:prstGeom>
            <a:solidFill>
              <a:schemeClr val="accent3"/>
            </a:solidFill>
            <a:ln>
              <a:noFill/>
            </a:ln>
            <a:effectLst>
              <a:innerShdw blurRad="63500" dist="50800" dir="12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768617" y="141778"/>
              <a:ext cx="1724435" cy="1724435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08118" y="421569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方法指导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2817495" y="2804160"/>
            <a:ext cx="2189480" cy="480695"/>
            <a:chOff x="2847109" y="2029691"/>
            <a:chExt cx="569919" cy="297873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2847109" y="2029691"/>
              <a:ext cx="249828" cy="297873"/>
            </a:xfrm>
            <a:prstGeom prst="line">
              <a:avLst/>
            </a:prstGeom>
            <a:ln w="57150">
              <a:solidFill>
                <a:srgbClr val="FF0000">
                  <a:alpha val="4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092252" y="2029691"/>
              <a:ext cx="324776" cy="0"/>
            </a:xfrm>
            <a:prstGeom prst="line">
              <a:avLst/>
            </a:prstGeom>
            <a:ln w="38100">
              <a:solidFill>
                <a:srgbClr val="FF0000">
                  <a:alpha val="4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0375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05" y="3284855"/>
            <a:ext cx="1971040" cy="37211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方法指导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25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grpSp>
        <p:nvGrpSpPr>
          <p:cNvPr id="152" name="组合 151"/>
          <p:cNvGrpSpPr/>
          <p:nvPr/>
        </p:nvGrpSpPr>
        <p:grpSpPr>
          <a:xfrm>
            <a:off x="331113" y="925002"/>
            <a:ext cx="5213316" cy="1031890"/>
            <a:chOff x="7038412" y="5298115"/>
            <a:chExt cx="3099874" cy="517828"/>
          </a:xfrm>
        </p:grpSpPr>
        <p:grpSp>
          <p:nvGrpSpPr>
            <p:cNvPr id="153" name="组合 152"/>
            <p:cNvGrpSpPr/>
            <p:nvPr/>
          </p:nvGrpSpPr>
          <p:grpSpPr>
            <a:xfrm>
              <a:off x="7038412" y="5298115"/>
              <a:ext cx="3099874" cy="517828"/>
              <a:chOff x="5718131" y="5650928"/>
              <a:chExt cx="4596458" cy="767829"/>
            </a:xfrm>
          </p:grpSpPr>
          <p:sp>
            <p:nvSpPr>
              <p:cNvPr id="156" name="圆角矩形 155"/>
              <p:cNvSpPr/>
              <p:nvPr/>
            </p:nvSpPr>
            <p:spPr>
              <a:xfrm>
                <a:off x="5718131" y="5650928"/>
                <a:ext cx="4596458" cy="767829"/>
              </a:xfrm>
              <a:prstGeom prst="roundRect">
                <a:avLst>
                  <a:gd name="adj" fmla="val 50000"/>
                </a:avLst>
              </a:prstGeom>
              <a:solidFill>
                <a:srgbClr val="F3F3F3"/>
              </a:soli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8" name="圆角矩形 157"/>
              <p:cNvSpPr/>
              <p:nvPr/>
            </p:nvSpPr>
            <p:spPr>
              <a:xfrm>
                <a:off x="5829672" y="5747159"/>
                <a:ext cx="4373372" cy="57536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55" name="TextBox 19"/>
            <p:cNvSpPr txBox="1"/>
            <p:nvPr/>
          </p:nvSpPr>
          <p:spPr>
            <a:xfrm>
              <a:off x="7752953" y="5433395"/>
              <a:ext cx="127818" cy="189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9" name="标题 1"/>
          <p:cNvSpPr txBox="1"/>
          <p:nvPr/>
        </p:nvSpPr>
        <p:spPr>
          <a:xfrm>
            <a:off x="838282" y="1099291"/>
            <a:ext cx="4005932" cy="683927"/>
          </a:xfrm>
          <a:prstGeom prst="rect">
            <a:avLst/>
          </a:prstGeom>
        </p:spPr>
        <p:txBody>
          <a:bodyPr lIns="91415" tIns="45708" rIns="91415" bIns="45708">
            <a:noAutofit/>
          </a:bodyPr>
          <a:lstStyle>
            <a:lvl1pPr algn="ctr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zh-CN" sz="3600" b="1">
                <a:solidFill>
                  <a:schemeClr val="bg1"/>
                </a:solidFill>
                <a:latin typeface="+mj-lt"/>
                <a:ea typeface="黑体" panose="02010609060101010101" pitchFamily="49" charset="-122"/>
                <a:sym typeface="+mn-ea"/>
              </a:rPr>
              <a:t>3</a:t>
            </a:r>
            <a:r>
              <a:rPr lang="en-US" altLang="zh-CN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</a:t>
            </a:r>
            <a:r>
              <a:rPr lang="zh-CN" altLang="en-US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调查展示形式</a:t>
            </a:r>
            <a:r>
              <a:rPr lang="en-US" altLang="zh-CN" sz="36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endParaRPr lang="en-US" altLang="zh-CN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00643" y="3178463"/>
            <a:ext cx="2657451" cy="2657451"/>
            <a:chOff x="8580930" y="-45909"/>
            <a:chExt cx="2099808" cy="2099808"/>
          </a:xfrm>
        </p:grpSpPr>
        <p:sp>
          <p:nvSpPr>
            <p:cNvPr id="22" name="椭圆 21"/>
            <p:cNvSpPr/>
            <p:nvPr/>
          </p:nvSpPr>
          <p:spPr>
            <a:xfrm>
              <a:off x="8580930" y="-45909"/>
              <a:ext cx="2099808" cy="2099808"/>
            </a:xfrm>
            <a:prstGeom prst="ellipse">
              <a:avLst/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饼形 22"/>
            <p:cNvSpPr/>
            <p:nvPr/>
          </p:nvSpPr>
          <p:spPr>
            <a:xfrm>
              <a:off x="8583721" y="-43118"/>
              <a:ext cx="2094226" cy="2094226"/>
            </a:xfrm>
            <a:prstGeom prst="pie">
              <a:avLst>
                <a:gd name="adj1" fmla="val 10809418"/>
                <a:gd name="adj2" fmla="val 50587"/>
              </a:avLst>
            </a:prstGeom>
            <a:solidFill>
              <a:schemeClr val="accent3"/>
            </a:solidFill>
            <a:ln>
              <a:noFill/>
            </a:ln>
            <a:effectLst>
              <a:innerShdw blurRad="63500" dist="50800" dir="12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768617" y="141778"/>
              <a:ext cx="1724435" cy="1724435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08118" y="421569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饼状图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方法指导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4751851" y="2372883"/>
          <a:ext cx="6953299" cy="3916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燕尾形箭头 5"/>
          <p:cNvSpPr/>
          <p:nvPr/>
        </p:nvSpPr>
        <p:spPr>
          <a:xfrm>
            <a:off x="3518535" y="4110990"/>
            <a:ext cx="1310640" cy="592455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59215" y="5655310"/>
            <a:ext cx="2800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阅读时间调查</a:t>
            </a:r>
            <a:endParaRPr lang="zh-CN" altLang="en-US" sz="28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325" y="816610"/>
            <a:ext cx="3977640" cy="5932805"/>
          </a:xfrm>
          <a:prstGeom prst="rect">
            <a:avLst/>
          </a:prstGeom>
          <a:solidFill>
            <a:srgbClr val="D3C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7965" y="816610"/>
            <a:ext cx="8109585" cy="5933440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D3CDB7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38133" y="2142143"/>
            <a:ext cx="2657451" cy="2657451"/>
            <a:chOff x="8580930" y="-45909"/>
            <a:chExt cx="2099808" cy="2099808"/>
          </a:xfrm>
        </p:grpSpPr>
        <p:sp>
          <p:nvSpPr>
            <p:cNvPr id="22" name="椭圆 21"/>
            <p:cNvSpPr/>
            <p:nvPr/>
          </p:nvSpPr>
          <p:spPr>
            <a:xfrm>
              <a:off x="8580930" y="-45909"/>
              <a:ext cx="2099808" cy="2099808"/>
            </a:xfrm>
            <a:prstGeom prst="ellipse">
              <a:avLst/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饼形 22"/>
            <p:cNvSpPr/>
            <p:nvPr/>
          </p:nvSpPr>
          <p:spPr>
            <a:xfrm>
              <a:off x="8583721" y="-43118"/>
              <a:ext cx="2094226" cy="2094226"/>
            </a:xfrm>
            <a:prstGeom prst="pie">
              <a:avLst>
                <a:gd name="adj1" fmla="val 10809418"/>
                <a:gd name="adj2" fmla="val 50587"/>
              </a:avLst>
            </a:prstGeom>
            <a:solidFill>
              <a:schemeClr val="accent3"/>
            </a:solidFill>
            <a:ln>
              <a:noFill/>
            </a:ln>
            <a:effectLst>
              <a:innerShdw blurRad="63500" dist="50800" dir="126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8768617" y="141778"/>
              <a:ext cx="1724435" cy="1724435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1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24323" y="3179370"/>
            <a:ext cx="2650067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柱状图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38200" y="0"/>
            <a:ext cx="10515600" cy="823913"/>
          </a:xfrm>
          <a:prstGeom prst="rect">
            <a:avLst/>
          </a:prstGeom>
        </p:spPr>
        <p:txBody>
          <a:bodyPr vert="horz" lIns="121920" tIns="60960" rIns="121920" bIns="6096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defRPr>
            </a:lvl1pPr>
          </a:lstStyle>
          <a:p>
            <a:pPr defTabSz="685800" fontAlgn="auto">
              <a:buClrTx/>
              <a:buNone/>
            </a:pPr>
            <a:r>
              <a:rPr lang="zh-CN" altLang="en-US" strike="noStrike" kern="1200" baseline="0" noProof="1">
                <a:solidFill>
                  <a:srgbClr val="26262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方法指导</a:t>
            </a:r>
            <a:endParaRPr lang="zh-CN" altLang="en-US" strike="noStrike" kern="1200" baseline="0" noProof="1">
              <a:solidFill>
                <a:srgbClr val="262626"/>
              </a:solidFill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</p:txBody>
      </p:sp>
      <p:graphicFrame>
        <p:nvGraphicFramePr>
          <p:cNvPr id="7" name="内容占位符 3"/>
          <p:cNvGraphicFramePr/>
          <p:nvPr/>
        </p:nvGraphicFramePr>
        <p:xfrm>
          <a:off x="3670280" y="1930390"/>
          <a:ext cx="8477309" cy="3905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燕尾形箭头 5"/>
          <p:cNvSpPr/>
          <p:nvPr/>
        </p:nvSpPr>
        <p:spPr>
          <a:xfrm>
            <a:off x="3670300" y="3170555"/>
            <a:ext cx="1310640" cy="592455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55440" y="977900"/>
            <a:ext cx="2800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阅读量调查</a:t>
            </a:r>
            <a:endParaRPr lang="zh-CN" altLang="en-US" sz="32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 descr="5c75082b646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4204970"/>
            <a:ext cx="3227705" cy="25450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ags/tag1.xml><?xml version="1.0" encoding="utf-8"?>
<p:tagLst xmlns:p="http://schemas.openxmlformats.org/presentationml/2006/main">
  <p:tag name="KSO_WPP_MARK_KEY" val="db5f5269-e5ed-4798-a285-0c36915cc507"/>
  <p:tag name="COMMONDATA" val="eyJoZGlkIjoiMzQzNjlkN2NiYTM2YzViOGRmNTZkM2IxYzg1YjJiZjUifQ==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2520</Words>
  <Application>WPS 演示</Application>
  <PresentationFormat>宽屏</PresentationFormat>
  <Paragraphs>231</Paragraphs>
  <Slides>28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Times New Roman</vt:lpstr>
      <vt:lpstr>楷体</vt:lpstr>
      <vt:lpstr>黑体</vt:lpstr>
      <vt:lpstr>微软雅黑</vt:lpstr>
      <vt:lpstr>冬青黑体简体中文</vt:lpstr>
      <vt:lpstr>Arial Unicode MS</vt:lpstr>
      <vt:lpstr>Calibri</vt:lpstr>
      <vt:lpstr>隶书</vt:lpstr>
      <vt:lpstr>楷体_GB2312</vt:lpstr>
      <vt:lpstr>新宋体</vt:lpstr>
      <vt:lpstr>1_Office 主题</vt:lpstr>
      <vt:lpstr>PowerPoint 演示文稿</vt:lpstr>
      <vt:lpstr>PowerPoint 演示文稿</vt:lpstr>
      <vt:lpstr>情景导入</vt:lpstr>
      <vt:lpstr>情景导入</vt:lpstr>
      <vt:lpstr>情景导入</vt:lpstr>
      <vt:lpstr>方法指导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布置作业</vt:lpstr>
      <vt:lpstr>板书设计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浥轻尘</cp:lastModifiedBy>
  <cp:revision>147</cp:revision>
  <dcterms:created xsi:type="dcterms:W3CDTF">2020-06-20T09:49:00Z</dcterms:created>
  <dcterms:modified xsi:type="dcterms:W3CDTF">2022-11-20T13:52:54Z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674B3D80801240CE953CD3AD4244A32F</vt:lpwstr>
  </property>
</Properties>
</file>